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835" r:id="rId3"/>
    <p:sldId id="837" r:id="rId4"/>
    <p:sldId id="842" r:id="rId5"/>
    <p:sldId id="281" r:id="rId6"/>
    <p:sldId id="899" r:id="rId7"/>
    <p:sldId id="873" r:id="rId8"/>
    <p:sldId id="852" r:id="rId9"/>
    <p:sldId id="9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ne, Heather PSA:EX" initials="DHP" lastIdx="5" clrIdx="0">
    <p:extLst>
      <p:ext uri="{19B8F6BF-5375-455C-9EA6-DF929625EA0E}">
        <p15:presenceInfo xmlns:p15="http://schemas.microsoft.com/office/powerpoint/2012/main" userId="S::Heather.Devine@gov.bc.ca::a8ce5386-40a8-4f11-abca-a70149bc9075" providerId="AD"/>
      </p:ext>
    </p:extLst>
  </p:cmAuthor>
  <p:cmAuthor id="2" name="David Hardisty" initials="DH" lastIdx="2" clrIdx="1">
    <p:extLst>
      <p:ext uri="{19B8F6BF-5375-455C-9EA6-DF929625EA0E}">
        <p15:presenceInfo xmlns:p15="http://schemas.microsoft.com/office/powerpoint/2012/main" userId="a70d67316e4fe1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E2EFDA"/>
    <a:srgbClr val="FF4747"/>
    <a:srgbClr val="FFC1C1"/>
    <a:srgbClr val="C1C6C8"/>
    <a:srgbClr val="1B365D"/>
    <a:srgbClr val="0C2344"/>
    <a:srgbClr val="78BE20"/>
    <a:srgbClr val="00B5E2"/>
    <a:srgbClr val="00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6" autoAdjust="0"/>
    <p:restoredTop sz="79066" autoAdjust="0"/>
  </p:normalViewPr>
  <p:slideViewPr>
    <p:cSldViewPr snapToGrid="0">
      <p:cViewPr varScale="1">
        <p:scale>
          <a:sx n="75" d="100"/>
          <a:sy n="75" d="100"/>
        </p:scale>
        <p:origin x="243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DD62C-3E42-437C-A1B9-155D5249F2E3}" type="datetimeFigureOut">
              <a:rPr lang="en-CA" smtClean="0"/>
              <a:t>2023-10-20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A1E72-E56A-407F-BEC9-F36B875987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49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1E72-E56A-407F-BEC9-F36B8759878C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324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4113"/>
            <a:ext cx="1822450" cy="102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Font typeface="+mj-lt"/>
              <a:buNone/>
            </a:pPr>
            <a:endParaRPr lang="en-C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D0B9E-614A-403F-B386-35A7EB4E3A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9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4113"/>
            <a:ext cx="1822450" cy="102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br>
              <a:rPr lang="en-CA" sz="1200" b="0" dirty="0">
                <a:solidFill>
                  <a:schemeClr val="tx1"/>
                </a:solidFill>
              </a:rPr>
            </a:br>
            <a:r>
              <a:rPr lang="en-CA" sz="1200" i="0" dirty="0">
                <a:latin typeface="Calibri" panose="020F0502020204030204" pitchFamily="34" charset="0"/>
                <a:cs typeface="Calibri" panose="020F0502020204030204" pitchFamily="34" charset="0"/>
              </a:rPr>
              <a:t>Image source: https://www.freeimages.com/photo/washing-machine-1418432</a:t>
            </a:r>
          </a:p>
          <a:p>
            <a:pPr marL="0" indent="0">
              <a:spcBef>
                <a:spcPts val="1000"/>
              </a:spcBef>
              <a:buFont typeface="+mj-lt"/>
              <a:buNone/>
            </a:pPr>
            <a:endParaRPr lang="en-CA" sz="12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D0B9E-614A-403F-B386-35A7EB4E3A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1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4113"/>
            <a:ext cx="1822450" cy="102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Font typeface="+mj-lt"/>
              <a:buNone/>
            </a:pPr>
            <a:r>
              <a:rPr lang="en-CA" sz="1200" i="1" dirty="0">
                <a:latin typeface="Calibri" panose="020F0502020204030204" pitchFamily="34" charset="0"/>
                <a:cs typeface="Calibri" panose="020F0502020204030204" pitchFamily="34" charset="0"/>
              </a:rPr>
              <a:t>Note: 1,647 agreed to participate in advance, but only 1,158 completed the time 1 survey, mostly due to blocked emails from Microsoft-related email addresses (such as @hotmail, @outlook, @msn, and @live email addresses) blocking our emails.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D0B9E-614A-403F-B386-35A7EB4E3A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1E72-E56A-407F-BEC9-F36B8759878C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045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4113"/>
            <a:ext cx="1822450" cy="102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Font typeface="+mj-lt"/>
              <a:buNone/>
            </a:pPr>
            <a:r>
              <a:rPr lang="en-CA" sz="1200" i="0" dirty="0">
                <a:latin typeface="Calibri" panose="020F0502020204030204" pitchFamily="34" charset="0"/>
                <a:cs typeface="Calibri" panose="020F0502020204030204" pitchFamily="34" charset="0"/>
              </a:rPr>
              <a:t>In Canada, </a:t>
            </a:r>
            <a:r>
              <a:rPr lang="en-US" dirty="0"/>
              <a:t>the overall electricity consumption in 2020 totals 13499.43 kWh</a:t>
            </a:r>
            <a:endParaRPr lang="en-CA" sz="12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D0B9E-614A-403F-B386-35A7EB4E3A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0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4113"/>
            <a:ext cx="1822450" cy="102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Font typeface="+mj-lt"/>
              <a:buNone/>
            </a:pPr>
            <a:endParaRPr lang="en-C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D0B9E-614A-403F-B386-35A7EB4E3A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8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FD565631-32BF-4F39-BF34-CBD7814311BC}"/>
              </a:ext>
            </a:extLst>
          </p:cNvPr>
          <p:cNvSpPr/>
          <p:nvPr userDrawn="1"/>
        </p:nvSpPr>
        <p:spPr>
          <a:xfrm>
            <a:off x="0" y="0"/>
            <a:ext cx="12192000" cy="2500604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C2D9FA-8DBC-48C0-A256-699664D6F0EC}"/>
              </a:ext>
            </a:extLst>
          </p:cNvPr>
          <p:cNvSpPr/>
          <p:nvPr userDrawn="1"/>
        </p:nvSpPr>
        <p:spPr>
          <a:xfrm>
            <a:off x="0" y="2500606"/>
            <a:ext cx="12191998" cy="204708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1367A-8A02-4FE3-9FD5-8F262AF69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962" y="2298246"/>
            <a:ext cx="10918369" cy="939245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2775B3F-31D0-479A-AC9B-F9100391FD54}"/>
              </a:ext>
            </a:extLst>
          </p:cNvPr>
          <p:cNvSpPr/>
          <p:nvPr userDrawn="1"/>
        </p:nvSpPr>
        <p:spPr>
          <a:xfrm rot="10800000">
            <a:off x="3293705" y="0"/>
            <a:ext cx="8898293" cy="2500604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BB4656-CE2B-477E-9160-4482FF405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274" y="3465262"/>
            <a:ext cx="10917789" cy="63500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286B253-CD91-42BA-B233-5EF0D659B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274" y="3898389"/>
            <a:ext cx="10917789" cy="588962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747D3-005A-4234-8ADB-D0B5326F6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8" y="4839094"/>
            <a:ext cx="3642250" cy="16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2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6D680B7B-B5A9-44DF-B10E-4EC8C7D7DE22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D357A19-BF1E-4C19-B2CE-7B1E0AB6F16D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73C22F-C9B7-414E-B5A5-4551FB84601D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2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17D8-D156-4B7D-A1F7-208D031D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3489-B0E3-4E34-AF31-46B8E311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B365D"/>
                </a:solidFill>
                <a:latin typeface="+mn-lt"/>
              </a:defRPr>
            </a:lvl1pPr>
            <a:lvl2pPr>
              <a:defRPr sz="2800">
                <a:solidFill>
                  <a:srgbClr val="1B365D"/>
                </a:solidFill>
                <a:latin typeface="+mn-lt"/>
              </a:defRPr>
            </a:lvl2pPr>
            <a:lvl3pPr>
              <a:defRPr sz="2400">
                <a:solidFill>
                  <a:srgbClr val="1B365D"/>
                </a:solidFill>
                <a:latin typeface="+mn-lt"/>
              </a:defRPr>
            </a:lvl3pPr>
            <a:lvl4pPr>
              <a:defRPr sz="2000">
                <a:solidFill>
                  <a:srgbClr val="1B365D"/>
                </a:solidFill>
                <a:latin typeface="+mn-lt"/>
              </a:defRPr>
            </a:lvl4pPr>
            <a:lvl5pPr>
              <a:defRPr sz="2000">
                <a:solidFill>
                  <a:srgbClr val="1B365D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1DDC8-9790-4563-B98E-DA2978C5E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B365D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65D68F8-8E0C-47A5-88CF-951D96F6B832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23AB8C2-2054-4C5E-A611-C4D28B78428C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59464B-0C78-452F-8EE8-E85000B97EA8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3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6113-B01E-4B0E-B892-8EBCA323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33D9E-FC17-46CD-97CB-5C83F5ABC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1B365D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E4AC7-401C-46BF-B81C-DC824F1C0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B365D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A08BAFE-1212-42E1-BE5D-7C40B8594F5D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44BD74-C990-493A-B9EB-F74213A0E954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200B79-A7CA-478D-B396-7DB094C7FADA}"/>
              </a:ext>
            </a:extLst>
          </p:cNvPr>
          <p:cNvSpPr txBox="1">
            <a:spLocks/>
          </p:cNvSpPr>
          <p:nvPr userDrawn="1"/>
        </p:nvSpPr>
        <p:spPr>
          <a:xfrm>
            <a:off x="10739534" y="6391469"/>
            <a:ext cx="1452465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BIG Difference BC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ct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3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E0EC-A0B4-482A-AB87-E85A70D4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9052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2A91-B370-41A1-BE70-960B85D8F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B365D"/>
                </a:solidFill>
                <a:latin typeface="+mn-lt"/>
              </a:defRPr>
            </a:lvl1pPr>
            <a:lvl2pPr>
              <a:defRPr>
                <a:solidFill>
                  <a:srgbClr val="1B365D"/>
                </a:solidFill>
                <a:latin typeface="+mn-lt"/>
              </a:defRPr>
            </a:lvl2pPr>
            <a:lvl3pPr>
              <a:defRPr>
                <a:solidFill>
                  <a:srgbClr val="1B365D"/>
                </a:solidFill>
                <a:latin typeface="+mn-lt"/>
              </a:defRPr>
            </a:lvl3pPr>
            <a:lvl4pPr>
              <a:defRPr>
                <a:solidFill>
                  <a:srgbClr val="1B365D"/>
                </a:solidFill>
                <a:latin typeface="+mn-lt"/>
              </a:defRPr>
            </a:lvl4pPr>
            <a:lvl5pPr>
              <a:defRPr>
                <a:solidFill>
                  <a:srgbClr val="1B365D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07007B-0109-48CA-B414-CA312FD47235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1C74D58-C7B6-467E-9B7C-D97AC4B42504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0CC49E-51AC-4DF3-B98B-EC8ED0FBC961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0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0FEE1-FAD6-41EB-AFEE-2CCDA14F7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19262-987B-4068-9EB9-87FC2FED1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B365D"/>
                </a:solidFill>
                <a:latin typeface="+mn-lt"/>
              </a:defRPr>
            </a:lvl1pPr>
            <a:lvl2pPr>
              <a:defRPr>
                <a:solidFill>
                  <a:srgbClr val="1B365D"/>
                </a:solidFill>
                <a:latin typeface="+mn-lt"/>
              </a:defRPr>
            </a:lvl2pPr>
            <a:lvl3pPr>
              <a:defRPr>
                <a:solidFill>
                  <a:srgbClr val="1B365D"/>
                </a:solidFill>
                <a:latin typeface="+mn-lt"/>
              </a:defRPr>
            </a:lvl3pPr>
            <a:lvl4pPr>
              <a:defRPr>
                <a:solidFill>
                  <a:srgbClr val="1B365D"/>
                </a:solidFill>
                <a:latin typeface="+mn-lt"/>
              </a:defRPr>
            </a:lvl4pPr>
            <a:lvl5pPr>
              <a:defRPr>
                <a:solidFill>
                  <a:srgbClr val="1B365D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A07CE0F-A94D-429A-B8B0-F8584ADE9C4E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2BFB4DA-6C06-47A9-9A5B-1429F1DCBB98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D34CB-4C49-4C7D-AE11-3DD7268F0F1E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21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69" y="1"/>
            <a:ext cx="11221486" cy="631280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69" y="979441"/>
            <a:ext cx="11221486" cy="5197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5BCAD-8F67-82ED-8407-0C8E7A3B24CA}"/>
              </a:ext>
            </a:extLst>
          </p:cNvPr>
          <p:cNvSpPr/>
          <p:nvPr userDrawn="1"/>
        </p:nvSpPr>
        <p:spPr>
          <a:xfrm>
            <a:off x="6096000" y="6511872"/>
            <a:ext cx="6049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Difference BC 2022</a:t>
            </a:r>
          </a:p>
        </p:txBody>
      </p:sp>
    </p:spTree>
    <p:extLst>
      <p:ext uri="{BB962C8B-B14F-4D97-AF65-F5344CB8AC3E}">
        <p14:creationId xmlns:p14="http://schemas.microsoft.com/office/powerpoint/2010/main" val="8717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8AEB5D1-6922-45D7-B558-1E98D37413A0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D44AC27-A0A5-4DAF-8533-F4E31AE154D8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05DA-61F3-47AE-AB30-7BF23DEB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75" y="1056904"/>
            <a:ext cx="10956967" cy="5120059"/>
          </a:xfrm>
        </p:spPr>
        <p:txBody>
          <a:bodyPr/>
          <a:lstStyle>
            <a:lvl1pPr>
              <a:defRPr>
                <a:solidFill>
                  <a:srgbClr val="1B365D"/>
                </a:solidFill>
              </a:defRPr>
            </a:lvl1pPr>
            <a:lvl2pPr>
              <a:defRPr>
                <a:solidFill>
                  <a:srgbClr val="1B365D"/>
                </a:solidFill>
              </a:defRPr>
            </a:lvl2pPr>
            <a:lvl3pPr>
              <a:defRPr>
                <a:solidFill>
                  <a:srgbClr val="1B365D"/>
                </a:solidFill>
              </a:defRPr>
            </a:lvl3pPr>
            <a:lvl4pPr>
              <a:defRPr>
                <a:solidFill>
                  <a:srgbClr val="1B365D"/>
                </a:solidFill>
              </a:defRPr>
            </a:lvl4pPr>
            <a:lvl5pPr>
              <a:defRPr>
                <a:solidFill>
                  <a:srgbClr val="1B36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9F565A-C45A-4783-BF51-5EAE71AD73AB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D4DDE8-15B0-485A-907E-A5E33521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48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4000"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30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09E4C5-7F01-4D80-B695-82F9013E2F0A}"/>
              </a:ext>
            </a:extLst>
          </p:cNvPr>
          <p:cNvSpPr/>
          <p:nvPr userDrawn="1"/>
        </p:nvSpPr>
        <p:spPr>
          <a:xfrm>
            <a:off x="0" y="2500606"/>
            <a:ext cx="12191998" cy="204708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1264A-7186-4567-8691-0530BC6A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5395"/>
            <a:ext cx="10515600" cy="2047080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CA" sz="6000" b="1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5566991-05BA-4A74-B344-378A35761FFE}"/>
              </a:ext>
            </a:extLst>
          </p:cNvPr>
          <p:cNvSpPr/>
          <p:nvPr userDrawn="1"/>
        </p:nvSpPr>
        <p:spPr>
          <a:xfrm>
            <a:off x="0" y="0"/>
            <a:ext cx="12192000" cy="2500604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CC835D4-8E97-450B-B058-1A340DD8A3F6}"/>
              </a:ext>
            </a:extLst>
          </p:cNvPr>
          <p:cNvSpPr/>
          <p:nvPr userDrawn="1"/>
        </p:nvSpPr>
        <p:spPr>
          <a:xfrm rot="10800000">
            <a:off x="3293705" y="0"/>
            <a:ext cx="8898293" cy="2500604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19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F471D2F-5531-445E-939E-96E339EA252D}"/>
              </a:ext>
            </a:extLst>
          </p:cNvPr>
          <p:cNvSpPr/>
          <p:nvPr userDrawn="1"/>
        </p:nvSpPr>
        <p:spPr>
          <a:xfrm>
            <a:off x="0" y="0"/>
            <a:ext cx="12192000" cy="2500604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BA27D-7F42-4DDF-895F-DE877FE8C1F9}"/>
              </a:ext>
            </a:extLst>
          </p:cNvPr>
          <p:cNvSpPr/>
          <p:nvPr userDrawn="1"/>
        </p:nvSpPr>
        <p:spPr>
          <a:xfrm>
            <a:off x="0" y="2500606"/>
            <a:ext cx="12191998" cy="4357394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646327F9-65F3-46A2-BD19-B7A7273B610B}"/>
              </a:ext>
            </a:extLst>
          </p:cNvPr>
          <p:cNvSpPr/>
          <p:nvPr userDrawn="1"/>
        </p:nvSpPr>
        <p:spPr>
          <a:xfrm rot="10800000">
            <a:off x="3293705" y="0"/>
            <a:ext cx="8898293" cy="2500604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1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5066-226D-4E17-8B42-F0075DD20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517" y="1128156"/>
            <a:ext cx="5402283" cy="50488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DF48-9A19-4E99-BEF8-3CFAD9B22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28156"/>
            <a:ext cx="5402283" cy="50488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0E48BB-48D1-495D-8FE2-85DE9362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0733626-00BF-4B84-9A90-0331A1DAB9E3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C8CF056-CBD2-4CD2-ADFF-EF3727AED5D3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00C899-BB3B-480D-BEA7-AF965EBAB8D4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26D9D-9C48-4018-9E1B-938854A10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642" y="1142809"/>
            <a:ext cx="5391933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82830-91CD-4912-B885-025D7D993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642" y="2002971"/>
            <a:ext cx="5391933" cy="41866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B5658-34DE-425E-BB9E-9EE5164A3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42809"/>
            <a:ext cx="5414158" cy="82391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05ADA-2EE9-4D4C-846C-ED57E9A49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002971"/>
            <a:ext cx="5414157" cy="41866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9D2D5E5-43AE-4287-BD97-F3551BCE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C1DCFD0-9CA6-4686-9BC7-3611E71D662E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7AC490E-167C-45E8-BAB7-9FD1C7AAB1D3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8A6426-8C31-4687-AD00-C91CF62A7391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1"/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1"/>
                </a:solidFill>
              </a:rPr>
              <a:pPr algn="r"/>
              <a:t>‹#›</a:t>
            </a:fld>
            <a:endParaRPr lang="en-CA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2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7D32AE-6212-456F-B216-234FA424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760E84D-B7FB-48CD-87C6-7E4AE0D0E176}"/>
              </a:ext>
            </a:extLst>
          </p:cNvPr>
          <p:cNvSpPr/>
          <p:nvPr userDrawn="1"/>
        </p:nvSpPr>
        <p:spPr>
          <a:xfrm>
            <a:off x="0" y="6307494"/>
            <a:ext cx="12192000" cy="550506"/>
          </a:xfrm>
          <a:prstGeom prst="rtTriangle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D052758-682F-4527-A02C-623A9A6D5A09}"/>
              </a:ext>
            </a:extLst>
          </p:cNvPr>
          <p:cNvSpPr/>
          <p:nvPr userDrawn="1"/>
        </p:nvSpPr>
        <p:spPr>
          <a:xfrm rot="10800000">
            <a:off x="3293706" y="6307494"/>
            <a:ext cx="8898293" cy="550506"/>
          </a:xfrm>
          <a:prstGeom prst="rtTriangle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662D3C-2D71-45BF-8314-87E9600D018F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7D32AE-6212-456F-B216-234FA424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BA12BE-316B-4F2C-B4B9-E8E0BF7DC891}"/>
              </a:ext>
            </a:extLst>
          </p:cNvPr>
          <p:cNvSpPr txBox="1">
            <a:spLocks/>
          </p:cNvSpPr>
          <p:nvPr userDrawn="1"/>
        </p:nvSpPr>
        <p:spPr>
          <a:xfrm>
            <a:off x="10739535" y="6419175"/>
            <a:ext cx="1377256" cy="335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CA" sz="1000" dirty="0">
                <a:solidFill>
                  <a:schemeClr val="tx2">
                    <a:lumMod val="50000"/>
                  </a:schemeClr>
                </a:solidFill>
              </a:rPr>
              <a:t>UBC-DIBS | </a:t>
            </a:r>
            <a:fld id="{81F89FC0-0F27-43B3-8C40-80FA3A720D8B}" type="slidenum">
              <a:rPr lang="en-CA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‹#›</a:t>
            </a:fld>
            <a:endParaRPr lang="en-CA" sz="1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0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7D32AE-6212-456F-B216-234FA424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  <a:noFill/>
        </p:spPr>
        <p:txBody>
          <a:bodyPr/>
          <a:lstStyle>
            <a:lvl1pPr algn="ctr">
              <a:defRPr b="1">
                <a:solidFill>
                  <a:srgbClr val="1B365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105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D9D108-D003-43DE-BCDF-52893FBC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2BC8F-2081-417A-A69B-649C8029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517" y="1056904"/>
            <a:ext cx="10960925" cy="512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2157C-B0C5-4928-9B9E-47ABDC607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E25F-DA1E-4379-AEBF-657BA483430C}" type="datetimeFigureOut">
              <a:rPr lang="en-CA" smtClean="0"/>
              <a:t>2023-10-20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5D78-EBA3-46BB-8EB1-49BB99D8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FBE9-0B23-4F1F-9BC7-721BECD83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304C-9868-440F-874A-185FCAE446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177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65" r:id="rId8"/>
    <p:sldLayoutId id="2147483666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8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edicted.org/WWZ_WQ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star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auder.ubc.ca/thought-leadership/divisions-groups/decision-insights-business-society/events-courses-resourc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4BF6EB8-CE0E-482B-8D22-333C6820B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Twice as nice?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6BA6-6536-409B-ADD5-0AE80E07C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100" y="3295035"/>
            <a:ext cx="11553799" cy="1109472"/>
          </a:xfrm>
        </p:spPr>
        <p:txBody>
          <a:bodyPr>
            <a:normAutofit/>
          </a:bodyPr>
          <a:lstStyle/>
          <a:p>
            <a:r>
              <a:rPr lang="en-CA" dirty="0"/>
              <a:t>A Longitudinal Field Study of Separate vs. Combined Nudges for Household Laundry Behaviours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BD2D3-5CB3-2E14-93C0-A427EE13F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5" y="4720296"/>
            <a:ext cx="2052738" cy="2052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6BE974-9ECB-3241-D8D6-1F02053B9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19" y="4917536"/>
            <a:ext cx="3980291" cy="12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BB43-36E6-4D00-A756-D02D4D0B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75" y="1056904"/>
            <a:ext cx="5165371" cy="5120059"/>
          </a:xfrm>
        </p:spPr>
        <p:txBody>
          <a:bodyPr/>
          <a:lstStyle/>
          <a:p>
            <a:pPr marL="0" indent="0">
              <a:buNone/>
            </a:pPr>
            <a:r>
              <a:rPr lang="en-CA" b="0" dirty="0">
                <a:solidFill>
                  <a:schemeClr val="tx1"/>
                </a:solidFill>
              </a:rPr>
              <a:t>UBC</a:t>
            </a:r>
          </a:p>
          <a:p>
            <a:r>
              <a:rPr lang="en-CA" b="0" dirty="0">
                <a:solidFill>
                  <a:schemeClr val="tx1"/>
                </a:solidFill>
              </a:rPr>
              <a:t>David Hardisty</a:t>
            </a:r>
          </a:p>
          <a:p>
            <a:r>
              <a:rPr lang="en-CA" b="0" dirty="0">
                <a:solidFill>
                  <a:schemeClr val="tx1"/>
                </a:solidFill>
              </a:rPr>
              <a:t>Kirstin </a:t>
            </a:r>
            <a:r>
              <a:rPr lang="en-CA" b="0" dirty="0" err="1">
                <a:solidFill>
                  <a:schemeClr val="tx1"/>
                </a:solidFill>
              </a:rPr>
              <a:t>Appelt</a:t>
            </a:r>
            <a:endParaRPr lang="en-CA" b="0" dirty="0">
              <a:solidFill>
                <a:schemeClr val="tx1"/>
              </a:solidFill>
            </a:endParaRPr>
          </a:p>
          <a:p>
            <a:r>
              <a:rPr lang="en-CA" b="0" dirty="0">
                <a:solidFill>
                  <a:schemeClr val="tx1"/>
                </a:solidFill>
              </a:rPr>
              <a:t>Sid Mookerjee </a:t>
            </a:r>
          </a:p>
          <a:p>
            <a:r>
              <a:rPr lang="en-CA" b="0" dirty="0" err="1">
                <a:solidFill>
                  <a:schemeClr val="tx1"/>
                </a:solidFill>
              </a:rPr>
              <a:t>Yanwen</a:t>
            </a:r>
            <a:r>
              <a:rPr lang="en-CA" b="0" dirty="0">
                <a:solidFill>
                  <a:schemeClr val="tx1"/>
                </a:solidFill>
              </a:rPr>
              <a:t> Wang</a:t>
            </a:r>
          </a:p>
          <a:p>
            <a:r>
              <a:rPr lang="en-CA" b="0" dirty="0" err="1">
                <a:solidFill>
                  <a:schemeClr val="tx1"/>
                </a:solidFill>
              </a:rPr>
              <a:t>Jiaying</a:t>
            </a:r>
            <a:r>
              <a:rPr lang="en-CA" b="0" dirty="0">
                <a:solidFill>
                  <a:schemeClr val="tx1"/>
                </a:solidFill>
              </a:rPr>
              <a:t> Zhao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BC23E-3E6B-A94C-88A8-26607F9A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Co-Authors &amp; Partners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815A72-2231-42E2-87A9-F4BA8859C413}"/>
              </a:ext>
            </a:extLst>
          </p:cNvPr>
          <p:cNvSpPr txBox="1">
            <a:spLocks/>
          </p:cNvSpPr>
          <p:nvPr/>
        </p:nvSpPr>
        <p:spPr>
          <a:xfrm>
            <a:off x="6038219" y="1052548"/>
            <a:ext cx="5165371" cy="512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1B365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B365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B365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B365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B365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0" dirty="0">
                <a:solidFill>
                  <a:schemeClr val="tx1"/>
                </a:solidFill>
              </a:rPr>
              <a:t>BC Hydro</a:t>
            </a:r>
          </a:p>
          <a:p>
            <a:r>
              <a:rPr lang="en-CA" b="0" dirty="0" err="1">
                <a:solidFill>
                  <a:schemeClr val="tx1"/>
                </a:solidFill>
              </a:rPr>
              <a:t>Arien</a:t>
            </a:r>
            <a:r>
              <a:rPr lang="en-CA" b="0" dirty="0">
                <a:solidFill>
                  <a:schemeClr val="tx1"/>
                </a:solidFill>
              </a:rPr>
              <a:t> </a:t>
            </a:r>
            <a:r>
              <a:rPr lang="en-CA" b="0" dirty="0" err="1">
                <a:solidFill>
                  <a:schemeClr val="tx1"/>
                </a:solidFill>
              </a:rPr>
              <a:t>Korteland</a:t>
            </a:r>
            <a:endParaRPr lang="en-CA" b="0" dirty="0">
              <a:solidFill>
                <a:schemeClr val="tx1"/>
              </a:solidFill>
            </a:endParaRPr>
          </a:p>
          <a:p>
            <a:r>
              <a:rPr lang="en-CA" b="0" dirty="0">
                <a:solidFill>
                  <a:schemeClr val="tx1"/>
                </a:solidFill>
              </a:rPr>
              <a:t>Valerie Rodrigues</a:t>
            </a:r>
          </a:p>
          <a:p>
            <a:r>
              <a:rPr lang="en-CA" b="0" dirty="0" err="1">
                <a:solidFill>
                  <a:schemeClr val="tx1"/>
                </a:solidFill>
              </a:rPr>
              <a:t>Netu</a:t>
            </a:r>
            <a:r>
              <a:rPr lang="en-CA" b="0" dirty="0">
                <a:solidFill>
                  <a:schemeClr val="tx1"/>
                </a:solidFill>
              </a:rPr>
              <a:t> Sidhu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4F981-978B-E177-2785-2D2B3D7AAF8D}"/>
              </a:ext>
            </a:extLst>
          </p:cNvPr>
          <p:cNvSpPr txBox="1"/>
          <p:nvPr/>
        </p:nvSpPr>
        <p:spPr>
          <a:xfrm>
            <a:off x="2674961" y="5486400"/>
            <a:ext cx="739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Pre-registration: </a:t>
            </a:r>
            <a:r>
              <a:rPr lang="en-US" sz="2400" dirty="0">
                <a:effectLst/>
                <a:hlinkClick r:id="rId3"/>
              </a:rPr>
              <a:t>https://aspredicted.org/WWZ_WQ3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7535C-5915-680A-70BD-0A6EA8B8E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0" y="5090409"/>
            <a:ext cx="1151667" cy="11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BB43-36E6-4D00-A756-D02D4D0B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200" b="0" dirty="0">
                <a:solidFill>
                  <a:schemeClr val="tx1"/>
                </a:solidFill>
              </a:rPr>
              <a:t>Laundry represents about 19% - 28% of home energy use in houses using electric water heating</a:t>
            </a:r>
            <a:br>
              <a:rPr lang="en-CA" sz="3200" b="0" dirty="0">
                <a:solidFill>
                  <a:schemeClr val="tx1"/>
                </a:solidFill>
              </a:rPr>
            </a:br>
            <a:r>
              <a:rPr lang="en-CA" sz="2400" b="0" dirty="0">
                <a:solidFill>
                  <a:schemeClr val="tx1"/>
                </a:solidFill>
              </a:rPr>
              <a:t>(energy calculations based on data from </a:t>
            </a:r>
            <a:r>
              <a:rPr lang="en-CA" sz="2400" b="0" dirty="0">
                <a:solidFill>
                  <a:schemeClr val="tx1"/>
                </a:solidFill>
                <a:hlinkClick r:id="rId3"/>
              </a:rPr>
              <a:t>https://www.energystar.gov/</a:t>
            </a:r>
            <a:r>
              <a:rPr lang="en-CA" sz="2400" b="0" dirty="0">
                <a:solidFill>
                  <a:schemeClr val="tx1"/>
                </a:solidFill>
              </a:rPr>
              <a:t> )</a:t>
            </a:r>
          </a:p>
          <a:p>
            <a:r>
              <a:rPr lang="en-CA" sz="3200" b="0" dirty="0">
                <a:solidFill>
                  <a:schemeClr val="tx1"/>
                </a:solidFill>
              </a:rPr>
              <a:t>Little research on changing laundry behaviour</a:t>
            </a:r>
          </a:p>
          <a:p>
            <a:pPr marL="0" indent="0">
              <a:buNone/>
            </a:pPr>
            <a:r>
              <a:rPr lang="en-CA" sz="3200" dirty="0">
                <a:solidFill>
                  <a:schemeClr val="tx1"/>
                </a:solidFill>
              </a:rPr>
              <a:t>Target behaviours:</a:t>
            </a:r>
          </a:p>
          <a:p>
            <a:r>
              <a:rPr lang="en-CA" sz="3200" b="0" dirty="0">
                <a:solidFill>
                  <a:schemeClr val="tx1"/>
                </a:solidFill>
              </a:rPr>
              <a:t>Re-wear</a:t>
            </a:r>
          </a:p>
          <a:p>
            <a:r>
              <a:rPr lang="en-CA" sz="3200" b="0" dirty="0">
                <a:solidFill>
                  <a:schemeClr val="tx1"/>
                </a:solidFill>
              </a:rPr>
              <a:t>Combine loads</a:t>
            </a:r>
          </a:p>
          <a:p>
            <a:r>
              <a:rPr lang="en-CA" sz="3200" b="0" dirty="0">
                <a:solidFill>
                  <a:schemeClr val="tx1"/>
                </a:solidFill>
              </a:rPr>
              <a:t>Use cold water</a:t>
            </a:r>
          </a:p>
          <a:p>
            <a:r>
              <a:rPr lang="en-CA" sz="3200" b="0" dirty="0">
                <a:solidFill>
                  <a:schemeClr val="tx1"/>
                </a:solidFill>
              </a:rPr>
              <a:t>Hang dry clothes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C6960-541A-4863-9915-BF91DC254F6B}"/>
              </a:ext>
            </a:extLst>
          </p:cNvPr>
          <p:cNvSpPr txBox="1"/>
          <p:nvPr/>
        </p:nvSpPr>
        <p:spPr>
          <a:xfrm>
            <a:off x="3733800" y="6537960"/>
            <a:ext cx="533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rgbClr val="7782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credit: https://en.wikipedia.org/wiki/Clothes_dryer#/media/File:Clothes_Dryer.jpg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BC23E-3E6B-A94C-88A8-26607F9A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>
                <a:solidFill>
                  <a:schemeClr val="tx1"/>
                </a:solidFill>
              </a:rPr>
              <a:t>Practical Impact</a:t>
            </a:r>
            <a:endParaRPr lang="en-US" dirty="0"/>
          </a:p>
        </p:txBody>
      </p:sp>
      <p:pic>
        <p:nvPicPr>
          <p:cNvPr id="4" name="Picture 3" descr="A picture containing appliance, white goods, clothes dryer, electronic&#10;&#10;Description automatically generated">
            <a:extLst>
              <a:ext uri="{FF2B5EF4-FFF2-40B4-BE49-F238E27FC236}">
                <a16:creationId xmlns:a16="http://schemas.microsoft.com/office/drawing/2014/main" id="{5DBCA67C-B7D1-2C0B-677D-0E6E53737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48" y="3428999"/>
            <a:ext cx="2144752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0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BB43-36E6-4D00-A756-D02D4D0B7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0" i="1" dirty="0">
                <a:solidFill>
                  <a:schemeClr val="tx1"/>
                </a:solidFill>
              </a:rPr>
              <a:t>N</a:t>
            </a:r>
            <a:r>
              <a:rPr lang="en-CA" b="0" dirty="0">
                <a:solidFill>
                  <a:schemeClr val="tx1"/>
                </a:solidFill>
              </a:rPr>
              <a:t>=1,210 BC Hydro customers recruited from 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BC Hydro’s </a:t>
            </a:r>
            <a:r>
              <a:rPr lang="en-US" b="0" i="1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Team Power Smart </a:t>
            </a:r>
            <a:r>
              <a:rPr lang="en-US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program </a:t>
            </a:r>
            <a:r>
              <a:rPr lang="en-CA" b="0" dirty="0">
                <a:solidFill>
                  <a:schemeClr val="tx1"/>
                </a:solidFill>
              </a:rPr>
              <a:t>and completed the first survey</a:t>
            </a:r>
          </a:p>
          <a:p>
            <a:r>
              <a:rPr lang="en-CA" b="0" dirty="0">
                <a:solidFill>
                  <a:schemeClr val="tx1"/>
                </a:solidFill>
              </a:rPr>
              <a:t>Hourly energy meter data for 1 year study (plus 1 year prior history)</a:t>
            </a:r>
          </a:p>
          <a:p>
            <a:r>
              <a:rPr lang="en-CA" b="0" dirty="0">
                <a:solidFill>
                  <a:schemeClr val="tx1"/>
                </a:solidFill>
              </a:rPr>
              <a:t>Follow-up surveys every 3 months, for 1 year total</a:t>
            </a:r>
          </a:p>
          <a:p>
            <a:r>
              <a:rPr lang="en-CA" b="0" dirty="0">
                <a:solidFill>
                  <a:schemeClr val="tx1"/>
                </a:solidFill>
              </a:rPr>
              <a:t>Must have Washing Machine &amp; Clothes Dryer and pay energy bill</a:t>
            </a:r>
          </a:p>
          <a:p>
            <a:r>
              <a:rPr lang="en-CA" b="0" dirty="0">
                <a:solidFill>
                  <a:schemeClr val="tx1"/>
                </a:solidFill>
              </a:rPr>
              <a:t>64% women, mean age = 57</a:t>
            </a:r>
          </a:p>
          <a:p>
            <a:endParaRPr lang="en-CA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Research questions: </a:t>
            </a:r>
          </a:p>
          <a:p>
            <a:r>
              <a:rPr lang="en-CA" b="0" dirty="0">
                <a:solidFill>
                  <a:schemeClr val="tx1"/>
                </a:solidFill>
              </a:rPr>
              <a:t>Long term impact of decal nudge? </a:t>
            </a:r>
          </a:p>
          <a:p>
            <a:r>
              <a:rPr lang="en-CA" b="0" dirty="0">
                <a:solidFill>
                  <a:schemeClr val="tx1"/>
                </a:solidFill>
              </a:rPr>
              <a:t>Pro-environment message, pro-self, or both? </a:t>
            </a:r>
          </a:p>
          <a:p>
            <a:r>
              <a:rPr lang="en-CA" b="0" dirty="0">
                <a:solidFill>
                  <a:schemeClr val="tx1"/>
                </a:solidFill>
              </a:rPr>
              <a:t>Request many behavior changes, or just one hard one? </a:t>
            </a:r>
          </a:p>
          <a:p>
            <a:endParaRPr lang="en-CA" b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BC23E-3E6B-A94C-88A8-26607F9A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>
                <a:solidFill>
                  <a:schemeClr val="tx1"/>
                </a:solidFill>
              </a:rPr>
              <a:t>Study Design: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6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41EE710-227D-7AC0-6DA8-822B7BB2A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31" y="2048832"/>
            <a:ext cx="1371600" cy="1586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663DD2-66DF-C2BB-7A60-42292F5D4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2744" y="2048832"/>
            <a:ext cx="2245819" cy="3657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5A0B31-1460-6F4E-70DA-3B9AE45B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630" y="2048832"/>
            <a:ext cx="2247493" cy="3657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D5C2546-4138-991D-6B0B-BD3B08AB0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690" y="2048832"/>
            <a:ext cx="2313464" cy="3657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17D770-A4F4-1EB0-5562-7A1F1E5F06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369" y="2048832"/>
            <a:ext cx="2221621" cy="3657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62383A-0C9B-14FD-F0DD-238EC902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" y="1778656"/>
            <a:ext cx="914400" cy="36576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CA" sz="1800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C05E9C9-DAAE-0FB3-E2B1-1C77058C1102}"/>
              </a:ext>
            </a:extLst>
          </p:cNvPr>
          <p:cNvSpPr txBox="1">
            <a:spLocks/>
          </p:cNvSpPr>
          <p:nvPr/>
        </p:nvSpPr>
        <p:spPr>
          <a:xfrm>
            <a:off x="1241031" y="1778656"/>
            <a:ext cx="1371600" cy="3657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sz="1800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D7B86AF-A13A-B931-063F-4A8807B5B3A4}"/>
              </a:ext>
            </a:extLst>
          </p:cNvPr>
          <p:cNvSpPr txBox="1">
            <a:spLocks/>
          </p:cNvSpPr>
          <p:nvPr/>
        </p:nvSpPr>
        <p:spPr>
          <a:xfrm>
            <a:off x="2716377" y="1778656"/>
            <a:ext cx="2286000" cy="3657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sz="1800" dirty="0">
                <a:solidFill>
                  <a:schemeClr val="bg1"/>
                </a:solidFill>
              </a:rPr>
              <a:t>(3)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68887C1-E9DF-0ACD-406A-91BDE7B03C75}"/>
              </a:ext>
            </a:extLst>
          </p:cNvPr>
          <p:cNvSpPr txBox="1">
            <a:spLocks/>
          </p:cNvSpPr>
          <p:nvPr/>
        </p:nvSpPr>
        <p:spPr>
          <a:xfrm>
            <a:off x="5115136" y="1778656"/>
            <a:ext cx="2286000" cy="3657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sz="1800" dirty="0">
                <a:solidFill>
                  <a:schemeClr val="bg1"/>
                </a:solidFill>
              </a:rPr>
              <a:t>(4)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DD40D92-8830-1371-69D7-7B126C34879F}"/>
              </a:ext>
            </a:extLst>
          </p:cNvPr>
          <p:cNvSpPr txBox="1">
            <a:spLocks/>
          </p:cNvSpPr>
          <p:nvPr/>
        </p:nvSpPr>
        <p:spPr>
          <a:xfrm>
            <a:off x="7508180" y="1778656"/>
            <a:ext cx="2286000" cy="3657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sz="1800" dirty="0">
                <a:solidFill>
                  <a:schemeClr val="bg1"/>
                </a:solidFill>
              </a:rPr>
              <a:t>(5)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1BA089D-12F3-B7BC-78BF-9C5B36350452}"/>
              </a:ext>
            </a:extLst>
          </p:cNvPr>
          <p:cNvSpPr txBox="1">
            <a:spLocks/>
          </p:cNvSpPr>
          <p:nvPr/>
        </p:nvSpPr>
        <p:spPr>
          <a:xfrm>
            <a:off x="9912654" y="1778656"/>
            <a:ext cx="2286000" cy="36576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sz="1800" dirty="0">
                <a:solidFill>
                  <a:schemeClr val="bg1"/>
                </a:solidFill>
              </a:rPr>
              <a:t>(6)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FE722-E8A1-9227-C5F7-304BA1E00E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6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b="0"/>
              <a:t>Study Design: Overview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4FEF5-3967-2B31-0603-1A3FBD253518}"/>
              </a:ext>
            </a:extLst>
          </p:cNvPr>
          <p:cNvSpPr txBox="1"/>
          <p:nvPr/>
        </p:nvSpPr>
        <p:spPr>
          <a:xfrm>
            <a:off x="300038" y="991993"/>
            <a:ext cx="1200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Independent Variable: </a:t>
            </a:r>
            <a:r>
              <a:rPr lang="en-CA" sz="2800" b="0" dirty="0">
                <a:solidFill>
                  <a:schemeClr val="tx1"/>
                </a:solidFill>
              </a:rPr>
              <a:t>Participants randomly assigned to one of six conditions</a:t>
            </a:r>
          </a:p>
        </p:txBody>
      </p:sp>
    </p:spTree>
    <p:extLst>
      <p:ext uri="{BB962C8B-B14F-4D97-AF65-F5344CB8AC3E}">
        <p14:creationId xmlns:p14="http://schemas.microsoft.com/office/powerpoint/2010/main" val="1016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804EF6-D4F4-46B7-A59F-A8C20901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Decal Effectiveness vs Control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06909-A650-4436-8CE8-722967969969}"/>
              </a:ext>
            </a:extLst>
          </p:cNvPr>
          <p:cNvSpPr/>
          <p:nvPr/>
        </p:nvSpPr>
        <p:spPr>
          <a:xfrm>
            <a:off x="0" y="0"/>
            <a:ext cx="222191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860ADF-B86C-78BB-69A3-8FD73ED1A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63415"/>
              </p:ext>
            </p:extLst>
          </p:nvPr>
        </p:nvGraphicFramePr>
        <p:xfrm>
          <a:off x="384313" y="905256"/>
          <a:ext cx="11131827" cy="5084725"/>
        </p:xfrm>
        <a:graphic>
          <a:graphicData uri="http://schemas.openxmlformats.org/drawingml/2006/table">
            <a:tbl>
              <a:tblPr/>
              <a:tblGrid>
                <a:gridCol w="2507000">
                  <a:extLst>
                    <a:ext uri="{9D8B030D-6E8A-4147-A177-3AD203B41FA5}">
                      <a16:colId xmlns:a16="http://schemas.microsoft.com/office/drawing/2014/main" val="2512871209"/>
                    </a:ext>
                  </a:extLst>
                </a:gridCol>
                <a:gridCol w="1103828">
                  <a:extLst>
                    <a:ext uri="{9D8B030D-6E8A-4147-A177-3AD203B41FA5}">
                      <a16:colId xmlns:a16="http://schemas.microsoft.com/office/drawing/2014/main" val="3156710908"/>
                    </a:ext>
                  </a:extLst>
                </a:gridCol>
                <a:gridCol w="1085120">
                  <a:extLst>
                    <a:ext uri="{9D8B030D-6E8A-4147-A177-3AD203B41FA5}">
                      <a16:colId xmlns:a16="http://schemas.microsoft.com/office/drawing/2014/main" val="2492989892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3211440190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2755513459"/>
                    </a:ext>
                  </a:extLst>
                </a:gridCol>
                <a:gridCol w="1702514">
                  <a:extLst>
                    <a:ext uri="{9D8B030D-6E8A-4147-A177-3AD203B41FA5}">
                      <a16:colId xmlns:a16="http://schemas.microsoft.com/office/drawing/2014/main" val="1438358694"/>
                    </a:ext>
                  </a:extLst>
                </a:gridCol>
                <a:gridCol w="1552843">
                  <a:extLst>
                    <a:ext uri="{9D8B030D-6E8A-4147-A177-3AD203B41FA5}">
                      <a16:colId xmlns:a16="http://schemas.microsoft.com/office/drawing/2014/main" val="3606876001"/>
                    </a:ext>
                  </a:extLst>
                </a:gridCol>
              </a:tblGrid>
              <a:tr h="1016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Self-report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Logged Washing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Logged Drying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Metered Washing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Metered Drying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793040"/>
                  </a:ext>
                </a:extLst>
              </a:tr>
              <a:tr h="1016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Turtle + Bundle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24667"/>
                  </a:ext>
                </a:extLst>
              </a:tr>
              <a:tr h="1016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Fleece + Bundle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95835"/>
                  </a:ext>
                </a:extLst>
              </a:tr>
              <a:tr h="1016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Turtle + Fleece + Bundle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9804"/>
                  </a:ext>
                </a:extLst>
              </a:tr>
              <a:tr h="1016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Turtle + Fleece + Hang Dry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89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C23E-3E6B-A94C-88A8-26607F9A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>
                <a:solidFill>
                  <a:schemeClr val="tx1"/>
                </a:solidFill>
              </a:rPr>
              <a:t>Energy Meter Results: kWh for logging participants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D56B3-61EF-062D-1146-216E802D2BBB}"/>
              </a:ext>
            </a:extLst>
          </p:cNvPr>
          <p:cNvSpPr txBox="1"/>
          <p:nvPr/>
        </p:nvSpPr>
        <p:spPr>
          <a:xfrm>
            <a:off x="1770040" y="5756834"/>
            <a:ext cx="865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Symbols indicate significant differences from control. † </a:t>
            </a:r>
            <a:r>
              <a:rPr lang="en-US" sz="2000" i="1" dirty="0"/>
              <a:t>p </a:t>
            </a:r>
            <a:r>
              <a:rPr lang="en-US" sz="2000" dirty="0"/>
              <a:t>&lt; .1, * </a:t>
            </a:r>
            <a:r>
              <a:rPr lang="en-US" sz="2000" i="1" dirty="0"/>
              <a:t>p</a:t>
            </a:r>
            <a:r>
              <a:rPr lang="en-US" sz="2000" dirty="0"/>
              <a:t> &lt; .05, ** </a:t>
            </a:r>
            <a:r>
              <a:rPr lang="en-US" sz="2000" i="1" dirty="0"/>
              <a:t>p</a:t>
            </a:r>
            <a:r>
              <a:rPr lang="en-US" sz="2000" dirty="0"/>
              <a:t> &lt; .01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28B6E6-E03D-812D-5FE0-51A337A8F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80124"/>
              </p:ext>
            </p:extLst>
          </p:nvPr>
        </p:nvGraphicFramePr>
        <p:xfrm>
          <a:off x="291547" y="1037357"/>
          <a:ext cx="11736329" cy="4454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5010">
                  <a:extLst>
                    <a:ext uri="{9D8B030D-6E8A-4147-A177-3AD203B41FA5}">
                      <a16:colId xmlns:a16="http://schemas.microsoft.com/office/drawing/2014/main" val="1560365558"/>
                    </a:ext>
                  </a:extLst>
                </a:gridCol>
                <a:gridCol w="530453">
                  <a:extLst>
                    <a:ext uri="{9D8B030D-6E8A-4147-A177-3AD203B41FA5}">
                      <a16:colId xmlns:a16="http://schemas.microsoft.com/office/drawing/2014/main" val="403125946"/>
                    </a:ext>
                  </a:extLst>
                </a:gridCol>
                <a:gridCol w="1618125">
                  <a:extLst>
                    <a:ext uri="{9D8B030D-6E8A-4147-A177-3AD203B41FA5}">
                      <a16:colId xmlns:a16="http://schemas.microsoft.com/office/drawing/2014/main" val="857680054"/>
                    </a:ext>
                  </a:extLst>
                </a:gridCol>
                <a:gridCol w="1731283">
                  <a:extLst>
                    <a:ext uri="{9D8B030D-6E8A-4147-A177-3AD203B41FA5}">
                      <a16:colId xmlns:a16="http://schemas.microsoft.com/office/drawing/2014/main" val="2305693327"/>
                    </a:ext>
                  </a:extLst>
                </a:gridCol>
                <a:gridCol w="1350559">
                  <a:extLst>
                    <a:ext uri="{9D8B030D-6E8A-4147-A177-3AD203B41FA5}">
                      <a16:colId xmlns:a16="http://schemas.microsoft.com/office/drawing/2014/main" val="318934050"/>
                    </a:ext>
                  </a:extLst>
                </a:gridCol>
                <a:gridCol w="1730899">
                  <a:extLst>
                    <a:ext uri="{9D8B030D-6E8A-4147-A177-3AD203B41FA5}">
                      <a16:colId xmlns:a16="http://schemas.microsoft.com/office/drawing/2014/main" val="1883586927"/>
                    </a:ext>
                  </a:extLst>
                </a:gridCol>
              </a:tblGrid>
              <a:tr h="7897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Condition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n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Total Energy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Wash Energy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Dry Energy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Ratio (Dry/Wash)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0036697"/>
                  </a:ext>
                </a:extLst>
              </a:tr>
              <a:tr h="70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Control (Decal only)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94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15,168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139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121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0.81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6585040"/>
                  </a:ext>
                </a:extLst>
              </a:tr>
              <a:tr h="70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Turtle + Bundle Msg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91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14,704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105</a:t>
                      </a:r>
                      <a:r>
                        <a:rPr lang="en-US" sz="2800" u="none" strike="noStrike" baseline="30000" dirty="0">
                          <a:effectLst/>
                        </a:rPr>
                        <a:t>†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79</a:t>
                      </a:r>
                      <a:r>
                        <a:rPr lang="en-US" sz="2800" u="none" strike="noStrike" baseline="30000" dirty="0">
                          <a:effectLst/>
                        </a:rPr>
                        <a:t>*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0.68</a:t>
                      </a:r>
                      <a:r>
                        <a:rPr lang="en-US" sz="2800" u="none" strike="noStrike" baseline="30000" dirty="0">
                          <a:effectLst/>
                        </a:rPr>
                        <a:t>**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4901879"/>
                  </a:ext>
                </a:extLst>
              </a:tr>
              <a:tr h="70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Fleece + Bundle Msg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98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15,778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141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121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0.8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7584177"/>
                  </a:ext>
                </a:extLst>
              </a:tr>
              <a:tr h="706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Turtle + Fleece + Bundle Msg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72</a:t>
                      </a:r>
                      <a:r>
                        <a:rPr lang="en-US" sz="2800" u="none" strike="noStrike" baseline="30000" dirty="0">
                          <a:effectLst/>
                        </a:rPr>
                        <a:t>*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14,240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102†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82</a:t>
                      </a:r>
                      <a:r>
                        <a:rPr lang="en-US" sz="2800" u="none" strike="noStrike" baseline="30000" dirty="0">
                          <a:effectLst/>
                        </a:rPr>
                        <a:t>*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0.79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0102478"/>
                  </a:ext>
                </a:extLst>
              </a:tr>
              <a:tr h="768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Turtle + Fleece + Hang Dry Msg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92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14,410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122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86</a:t>
                      </a:r>
                      <a:r>
                        <a:rPr lang="en-US" sz="2800" u="none" strike="noStrike" baseline="30000" dirty="0">
                          <a:effectLst/>
                        </a:rPr>
                        <a:t>*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0.69</a:t>
                      </a:r>
                      <a:r>
                        <a:rPr lang="en-US" sz="2800" u="none" strike="noStrike" baseline="30000" dirty="0">
                          <a:effectLst/>
                        </a:rPr>
                        <a:t>**</a:t>
                      </a:r>
                      <a:endParaRPr lang="en-US" sz="2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7768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92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BB43-36E6-4D00-A756-D02D4D0B7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76" y="771545"/>
            <a:ext cx="7568367" cy="5766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0" dirty="0">
                <a:solidFill>
                  <a:schemeClr val="tx1"/>
                </a:solidFill>
              </a:rPr>
              <a:t>In the context of a motivated sample of BC laundry doers, over a period of one year:</a:t>
            </a:r>
          </a:p>
          <a:p>
            <a:r>
              <a:rPr lang="en-CA" b="0" dirty="0">
                <a:solidFill>
                  <a:schemeClr val="tx1"/>
                </a:solidFill>
              </a:rPr>
              <a:t>Decals can be an effective nudging tool for sustaining energy efficient behaviour over time</a:t>
            </a:r>
          </a:p>
          <a:p>
            <a:r>
              <a:rPr lang="en-CA" b="0" dirty="0">
                <a:solidFill>
                  <a:schemeClr val="tx1"/>
                </a:solidFill>
              </a:rPr>
              <a:t>Intentions often do not translate into real behaviour change</a:t>
            </a:r>
          </a:p>
          <a:p>
            <a:r>
              <a:rPr lang="en-CA" b="0" dirty="0">
                <a:solidFill>
                  <a:schemeClr val="tx1"/>
                </a:solidFill>
              </a:rPr>
              <a:t>Most effective: combining a single, novel motivator (microplastics turtle) with </a:t>
            </a:r>
            <a:r>
              <a:rPr lang="en-CA" b="0" i="1" dirty="0">
                <a:solidFill>
                  <a:schemeClr val="tx1"/>
                </a:solidFill>
              </a:rPr>
              <a:t>multiple</a:t>
            </a:r>
            <a:r>
              <a:rPr lang="en-CA" b="0" dirty="0">
                <a:solidFill>
                  <a:schemeClr val="tx1"/>
                </a:solidFill>
              </a:rPr>
              <a:t> behaviour change requests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BC23E-3E6B-A94C-88A8-26607F9A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>
                <a:solidFill>
                  <a:schemeClr val="tx1"/>
                </a:solidFill>
              </a:rPr>
              <a:t>Conclusions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88719-7CAC-0994-7C6B-A3B3731EB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1" y="253227"/>
            <a:ext cx="3543301" cy="576641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13BC9E-02DE-08CD-005A-A049F0E8D7FA}"/>
              </a:ext>
            </a:extLst>
          </p:cNvPr>
          <p:cNvCxnSpPr>
            <a:cxnSpLocks/>
          </p:cNvCxnSpPr>
          <p:nvPr/>
        </p:nvCxnSpPr>
        <p:spPr>
          <a:xfrm>
            <a:off x="7334250" y="4206081"/>
            <a:ext cx="925513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7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884464-3161-9481-938F-C6AD2903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16" y="986565"/>
            <a:ext cx="10956967" cy="5512708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BB2D42-C7B4-E741-45CC-D1A0EF5A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Implemented 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6B96E-0791-75B5-37BF-C8FE8E557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408" y="1051289"/>
            <a:ext cx="3069182" cy="50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BS">
      <a:dk1>
        <a:srgbClr val="1B365D"/>
      </a:dk1>
      <a:lt1>
        <a:sysClr val="window" lastClr="FFFFFF"/>
      </a:lt1>
      <a:dk2>
        <a:srgbClr val="5B6770"/>
      </a:dk2>
      <a:lt2>
        <a:srgbClr val="C1C6C8"/>
      </a:lt2>
      <a:accent1>
        <a:srgbClr val="81BD20"/>
      </a:accent1>
      <a:accent2>
        <a:srgbClr val="FEDD00"/>
      </a:accent2>
      <a:accent3>
        <a:srgbClr val="00B5E2"/>
      </a:accent3>
      <a:accent4>
        <a:srgbClr val="319B42"/>
      </a:accent4>
      <a:accent5>
        <a:srgbClr val="0C2344"/>
      </a:accent5>
      <a:accent6>
        <a:srgbClr val="000000"/>
      </a:accent6>
      <a:hlink>
        <a:srgbClr val="00B5E2"/>
      </a:hlink>
      <a:folHlink>
        <a:srgbClr val="C1C6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I ppt deck" id="{A12BBEB4-CA90-4A8A-BD52-9F231E581CC3}" vid="{05B33C5F-87A5-4C78-B895-001CE47BF2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CBI ppt template</Template>
  <TotalTime>2252</TotalTime>
  <Words>570</Words>
  <Application>Microsoft Office PowerPoint</Application>
  <PresentationFormat>Widescreen</PresentationFormat>
  <Paragraphs>136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Co-Authors &amp; Partners</vt:lpstr>
      <vt:lpstr>Practical Impact</vt:lpstr>
      <vt:lpstr>Study Design: Participants</vt:lpstr>
      <vt:lpstr>(1)</vt:lpstr>
      <vt:lpstr>Summary: Decal Effectiveness vs Control</vt:lpstr>
      <vt:lpstr>Energy Meter Results: kWh for logging participants</vt:lpstr>
      <vt:lpstr>Conclusions</vt:lpstr>
      <vt:lpstr>The Implemented 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Professional Certificate in Behavioural Insights</dc:title>
  <dc:creator>Kirstin Appelt</dc:creator>
  <cp:lastModifiedBy>Hardisty, David</cp:lastModifiedBy>
  <cp:revision>302</cp:revision>
  <dcterms:created xsi:type="dcterms:W3CDTF">2021-09-14T22:43:29Z</dcterms:created>
  <dcterms:modified xsi:type="dcterms:W3CDTF">2023-10-21T03:36:04Z</dcterms:modified>
</cp:coreProperties>
</file>